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9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45"/>
  </p:notesMasterIdLst>
  <p:sldIdLst>
    <p:sldId id="347" r:id="rId11"/>
    <p:sldId id="266" r:id="rId12"/>
    <p:sldId id="295" r:id="rId13"/>
    <p:sldId id="400" r:id="rId14"/>
    <p:sldId id="401" r:id="rId15"/>
    <p:sldId id="402" r:id="rId16"/>
    <p:sldId id="374" r:id="rId17"/>
    <p:sldId id="427" r:id="rId18"/>
    <p:sldId id="403" r:id="rId19"/>
    <p:sldId id="404" r:id="rId20"/>
    <p:sldId id="405" r:id="rId21"/>
    <p:sldId id="406" r:id="rId22"/>
    <p:sldId id="407" r:id="rId23"/>
    <p:sldId id="408" r:id="rId24"/>
    <p:sldId id="409" r:id="rId25"/>
    <p:sldId id="410" r:id="rId26"/>
    <p:sldId id="411" r:id="rId27"/>
    <p:sldId id="412" r:id="rId28"/>
    <p:sldId id="413" r:id="rId29"/>
    <p:sldId id="414" r:id="rId30"/>
    <p:sldId id="415" r:id="rId31"/>
    <p:sldId id="416" r:id="rId32"/>
    <p:sldId id="417" r:id="rId33"/>
    <p:sldId id="418" r:id="rId34"/>
    <p:sldId id="419" r:id="rId35"/>
    <p:sldId id="420" r:id="rId36"/>
    <p:sldId id="421" r:id="rId37"/>
    <p:sldId id="422" r:id="rId38"/>
    <p:sldId id="423" r:id="rId39"/>
    <p:sldId id="424" r:id="rId40"/>
    <p:sldId id="425" r:id="rId41"/>
    <p:sldId id="426" r:id="rId42"/>
    <p:sldId id="387" r:id="rId43"/>
    <p:sldId id="321" r:id="rId44"/>
  </p:sldIdLst>
  <p:sldSz cx="12190413" cy="6859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2">
          <p15:clr>
            <a:srgbClr val="A4A3A4"/>
          </p15:clr>
        </p15:guide>
        <p15:guide id="2" pos="38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E41"/>
    <a:srgbClr val="1983B7"/>
    <a:srgbClr val="18D2A6"/>
    <a:srgbClr val="03A6AF"/>
    <a:srgbClr val="0374AF"/>
    <a:srgbClr val="14B28B"/>
    <a:srgbClr val="01ACBE"/>
    <a:srgbClr val="0170C1"/>
    <a:srgbClr val="EB5145"/>
    <a:srgbClr val="EB5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2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882" y="66"/>
      </p:cViewPr>
      <p:guideLst>
        <p:guide orient="horz" pos="2302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theme" Target="theme/theme1.xml"/><Relationship Id="rId8" Type="http://schemas.openxmlformats.org/officeDocument/2006/relationships/slideMaster" Target="slideMasters/slideMaster8.xml"/></Relationships>
</file>

<file path=ppt/media/hdphoto1.wdp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038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791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915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421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834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527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5678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53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815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922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964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598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6813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68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066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951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9360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607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249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69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6060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2582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7536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08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39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683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193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_标题 1"/>
          <p:cNvSpPr txBox="1"/>
          <p:nvPr>
            <p:custDataLst>
              <p:tags r:id="rId1"/>
            </p:custDataLst>
          </p:nvPr>
        </p:nvSpPr>
        <p:spPr>
          <a:xfrm>
            <a:off x="1058308" y="1959769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软件需求规格说明书</a:t>
            </a:r>
          </a:p>
        </p:txBody>
      </p:sp>
      <p:sp>
        <p:nvSpPr>
          <p:cNvPr id="31" name="PA_副标题 2"/>
          <p:cNvSpPr txBox="1"/>
          <p:nvPr>
            <p:custDataLst>
              <p:tags r:id="rId2"/>
            </p:custDataLst>
          </p:nvPr>
        </p:nvSpPr>
        <p:spPr>
          <a:xfrm>
            <a:off x="1689737" y="3605257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</a:p>
          <a:p>
            <a:pPr algn="ct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成员：彭慧铭、胡锦波、林鑫、李梦雷、李逸欢</a:t>
            </a:r>
          </a:p>
        </p:txBody>
      </p:sp>
      <p:grpSp>
        <p:nvGrpSpPr>
          <p:cNvPr id="32" name="Group 38"/>
          <p:cNvGrpSpPr/>
          <p:nvPr/>
        </p:nvGrpSpPr>
        <p:grpSpPr>
          <a:xfrm flipH="1">
            <a:off x="5451703" y="5114786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33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4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5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6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7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8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4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25155" y="3654260"/>
            <a:ext cx="577586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软件需求获取及确认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0552" y="4227157"/>
            <a:ext cx="1456264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301019" y="4227156"/>
            <a:ext cx="1379619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011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9" cy="584767"/>
              <a:chOff x="5043488" y="475173"/>
              <a:chExt cx="420952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9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软件需求获取及确认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15129C9-8B07-4A35-B133-6E82CE1C6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369" y="1330096"/>
            <a:ext cx="6973714" cy="521485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553FCD5-3F11-44F8-8848-5CAAEB25DAA1}"/>
              </a:ext>
            </a:extLst>
          </p:cNvPr>
          <p:cNvSpPr txBox="1"/>
          <p:nvPr/>
        </p:nvSpPr>
        <p:spPr>
          <a:xfrm>
            <a:off x="1111153" y="1545103"/>
            <a:ext cx="21031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已通过面谈方式和</a:t>
            </a:r>
            <a:endParaRPr lang="en-US" altLang="zh-CN" sz="2000" b="1" dirty="0"/>
          </a:p>
          <a:p>
            <a:r>
              <a:rPr lang="zh-CN" altLang="en-US" sz="2000" b="1" dirty="0"/>
              <a:t>教师用户代表，学生用户代表，游客用户代表，管理员用户代表进行面谈获取需求及确认。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67700073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界面原型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762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CC0600-5D40-47D4-B870-5CBBA5D04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42" y="1425733"/>
            <a:ext cx="3113809" cy="53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6656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CEF950-79D2-414C-AD59-BFD2051E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705" y="1480830"/>
            <a:ext cx="8017002" cy="520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979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数据字典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64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EDE6C1B-F466-455B-8D45-19A54750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373" y="1695837"/>
            <a:ext cx="6433666" cy="446265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35CF90-8410-4328-BC64-A1E92614B624}"/>
              </a:ext>
            </a:extLst>
          </p:cNvPr>
          <p:cNvSpPr txBox="1"/>
          <p:nvPr/>
        </p:nvSpPr>
        <p:spPr>
          <a:xfrm>
            <a:off x="1363150" y="169583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ER</a:t>
            </a:r>
            <a:r>
              <a:rPr lang="zh-CN" altLang="en-US" sz="2800" dirty="0"/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68317387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39C57A1-19D5-4123-AF29-7D89BE702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73" y="1666290"/>
            <a:ext cx="5675266" cy="352700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更多见文档</a:t>
            </a:r>
          </a:p>
        </p:txBody>
      </p:sp>
    </p:spTree>
    <p:extLst>
      <p:ext uri="{BB962C8B-B14F-4D97-AF65-F5344CB8AC3E}">
        <p14:creationId xmlns:p14="http://schemas.microsoft.com/office/powerpoint/2010/main" val="290022105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图例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702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循序图</a:t>
            </a:r>
            <a:endParaRPr lang="en-US" altLang="zh-CN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76A51A-F0A4-45E1-8A22-7D8C0888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936" y="2221597"/>
            <a:ext cx="6229433" cy="343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6298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86173" y="2335004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6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9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2488465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Vision &amp; Scope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08104" y="3122135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42" name="Freeform 11"/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3" name="Freeform 10"/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5" name="TextBox 108"/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229289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需求获取及确认</a:t>
              </a:r>
            </a:p>
          </p:txBody>
        </p:sp>
        <p:sp>
          <p:nvSpPr>
            <p:cNvPr id="46" name="TextBox 109"/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623806" y="2396406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48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9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0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1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061793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52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613131" y="316696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54" name="Freeform 11"/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5" name="Freeform 10"/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6" name="Rectangle 12"/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7" name="TextBox 117"/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</a:t>
              </a:r>
            </a:p>
          </p:txBody>
        </p:sp>
        <p:sp>
          <p:nvSpPr>
            <p:cNvPr id="58" name="TextBox 118"/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4983724" y="167810"/>
            <a:ext cx="2270571" cy="2270569"/>
            <a:chOff x="3535099" y="1592978"/>
            <a:chExt cx="1182749" cy="1182749"/>
          </a:xfrm>
          <a:effectLst/>
        </p:grpSpPr>
        <p:sp>
          <p:nvSpPr>
            <p:cNvPr id="109" name="椭圆 108"/>
            <p:cNvSpPr/>
            <p:nvPr/>
          </p:nvSpPr>
          <p:spPr>
            <a:xfrm>
              <a:off x="3535099" y="1592978"/>
              <a:ext cx="1182749" cy="1182749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0" name="文本框 1"/>
            <p:cNvSpPr txBox="1"/>
            <p:nvPr/>
          </p:nvSpPr>
          <p:spPr>
            <a:xfrm>
              <a:off x="3718006" y="1919472"/>
              <a:ext cx="817642" cy="48096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21355" y="3906990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数据字典</a:t>
              </a:r>
              <a:endPara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613131" y="3944220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15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16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17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8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443307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UML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</a:t>
              </a:r>
            </a:p>
          </p:txBody>
        </p:sp>
        <p:sp>
          <p:nvSpPr>
            <p:cNvPr id="19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AC49227-E819-4B6B-B8BA-497BB7CA80E5}"/>
              </a:ext>
            </a:extLst>
          </p:cNvPr>
          <p:cNvGrpSpPr/>
          <p:nvPr/>
        </p:nvGrpSpPr>
        <p:grpSpPr>
          <a:xfrm>
            <a:off x="1621355" y="4677430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61C5606-71B8-4EC5-B827-8F8B914C16EB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EB85C931-AC58-4058-94B9-5C7FAFF1ACB0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2" name="Rectangle 12">
              <a:extLst>
                <a:ext uri="{FF2B5EF4-FFF2-40B4-BE49-F238E27FC236}">
                  <a16:creationId xmlns:a16="http://schemas.microsoft.com/office/drawing/2014/main" id="{13AB47DB-60B2-4AA0-9A18-0EA036FC6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63" name="TextBox 108">
              <a:extLst>
                <a:ext uri="{FF2B5EF4-FFF2-40B4-BE49-F238E27FC236}">
                  <a16:creationId xmlns:a16="http://schemas.microsoft.com/office/drawing/2014/main" id="{6E93055F-EF26-4D81-85F9-19FB5DFAA6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985122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需求冲突处理</a:t>
              </a:r>
            </a:p>
          </p:txBody>
        </p:sp>
        <p:sp>
          <p:nvSpPr>
            <p:cNvPr id="64" name="TextBox 109">
              <a:extLst>
                <a:ext uri="{FF2B5EF4-FFF2-40B4-BE49-F238E27FC236}">
                  <a16:creationId xmlns:a16="http://schemas.microsoft.com/office/drawing/2014/main" id="{8BD51AF0-8029-4FFA-AB90-7545D0E07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B2024AE-667D-4879-86CC-859DE8D84979}"/>
              </a:ext>
            </a:extLst>
          </p:cNvPr>
          <p:cNvGrpSpPr/>
          <p:nvPr/>
        </p:nvGrpSpPr>
        <p:grpSpPr>
          <a:xfrm>
            <a:off x="6623805" y="471269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901F7B42-D8B7-4432-BD92-553FC70C49CC}"/>
                </a:ext>
              </a:extLst>
            </p:cNvPr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85952AA-0C73-4C03-B6E1-A8DA920ACAF8}"/>
                </a:ext>
              </a:extLst>
            </p:cNvPr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8" name="Rectangle 12">
              <a:extLst>
                <a:ext uri="{FF2B5EF4-FFF2-40B4-BE49-F238E27FC236}">
                  <a16:creationId xmlns:a16="http://schemas.microsoft.com/office/drawing/2014/main" id="{383366DB-949F-45B2-9C6F-98604DD09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9" name="TextBox 117">
              <a:extLst>
                <a:ext uri="{FF2B5EF4-FFF2-40B4-BE49-F238E27FC236}">
                  <a16:creationId xmlns:a16="http://schemas.microsoft.com/office/drawing/2014/main" id="{8C65D873-31E9-4310-835B-AFCBFBE048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需求优先级</a:t>
              </a:r>
            </a:p>
          </p:txBody>
        </p:sp>
        <p:sp>
          <p:nvSpPr>
            <p:cNvPr id="70" name="TextBox 118">
              <a:extLst>
                <a:ext uri="{FF2B5EF4-FFF2-40B4-BE49-F238E27FC236}">
                  <a16:creationId xmlns:a16="http://schemas.microsoft.com/office/drawing/2014/main" id="{D06A94C8-1D4B-4C59-B218-F16C9B717E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DE2A019D-FA60-4EC4-BDC2-999BD4AC9707}"/>
              </a:ext>
            </a:extLst>
          </p:cNvPr>
          <p:cNvGrpSpPr/>
          <p:nvPr/>
        </p:nvGrpSpPr>
        <p:grpSpPr>
          <a:xfrm>
            <a:off x="1619516" y="5408579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5ED6FE7A-849F-4C99-BDB1-E865D33A64E6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8BD76DD-F3AE-4B7B-9643-0AC960EDDB56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74" name="Rectangle 12">
              <a:extLst>
                <a:ext uri="{FF2B5EF4-FFF2-40B4-BE49-F238E27FC236}">
                  <a16:creationId xmlns:a16="http://schemas.microsoft.com/office/drawing/2014/main" id="{A867D480-D747-4718-8D96-9A3A6FDBF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75" name="TextBox 108">
              <a:extLst>
                <a:ext uri="{FF2B5EF4-FFF2-40B4-BE49-F238E27FC236}">
                  <a16:creationId xmlns:a16="http://schemas.microsoft.com/office/drawing/2014/main" id="{4075D26B-6113-401F-AF0F-55EB89157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非功能需求</a:t>
              </a:r>
            </a:p>
          </p:txBody>
        </p:sp>
        <p:sp>
          <p:nvSpPr>
            <p:cNvPr id="76" name="TextBox 109">
              <a:extLst>
                <a:ext uri="{FF2B5EF4-FFF2-40B4-BE49-F238E27FC236}">
                  <a16:creationId xmlns:a16="http://schemas.microsoft.com/office/drawing/2014/main" id="{80679C0E-285F-4D94-B049-DD60972BB4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3B0C70AD-B46F-48E9-9445-62B065821A21}"/>
              </a:ext>
            </a:extLst>
          </p:cNvPr>
          <p:cNvGrpSpPr/>
          <p:nvPr/>
        </p:nvGrpSpPr>
        <p:grpSpPr>
          <a:xfrm>
            <a:off x="6610446" y="5442511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768A9A3C-EF1D-4E26-9F2D-A35DB06DDC98}"/>
                </a:ext>
              </a:extLst>
            </p:cNvPr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D6D6A8CE-D05E-41EE-9961-7DB436438985}"/>
                </a:ext>
              </a:extLst>
            </p:cNvPr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7DF3AC9E-616C-44F8-8FD7-E22E56E44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1" name="TextBox 115">
              <a:extLst>
                <a:ext uri="{FF2B5EF4-FFF2-40B4-BE49-F238E27FC236}">
                  <a16:creationId xmlns:a16="http://schemas.microsoft.com/office/drawing/2014/main" id="{8FA8FC20-512E-4B0D-B54E-CA5A2E6290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测试用例</a:t>
              </a:r>
            </a:p>
          </p:txBody>
        </p:sp>
        <p:sp>
          <p:nvSpPr>
            <p:cNvPr id="82" name="TextBox 116">
              <a:extLst>
                <a:ext uri="{FF2B5EF4-FFF2-40B4-BE49-F238E27FC236}">
                  <a16:creationId xmlns:a16="http://schemas.microsoft.com/office/drawing/2014/main" id="{315F651F-3F03-4844-9906-A6B85F1EF1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612952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对话框图</a:t>
            </a:r>
            <a:endParaRPr lang="en-US" altLang="zh-CN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8472E97-7DE5-45DC-A499-387C4E35D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13" y="2100116"/>
            <a:ext cx="6046903" cy="31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665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需求冲突处理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788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799159" cy="584767"/>
              <a:chOff x="5043488" y="475173"/>
              <a:chExt cx="379915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785417" y="475173"/>
                <a:ext cx="3057230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需求冲突和处理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F4B49C-124E-45DD-8730-E79EAFB0BD95}"/>
              </a:ext>
            </a:extLst>
          </p:cNvPr>
          <p:cNvSpPr txBox="1"/>
          <p:nvPr/>
        </p:nvSpPr>
        <p:spPr>
          <a:xfrm>
            <a:off x="4203352" y="1750792"/>
            <a:ext cx="41832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冲突</a:t>
            </a:r>
            <a:r>
              <a:rPr lang="zh-CN" altLang="en-US" dirty="0"/>
              <a:t>：教师代表认为开启一个课程不需要管理员审核。但管理员认为课程需要审核。各自理由如下：</a:t>
            </a:r>
            <a:endParaRPr lang="en-US" altLang="zh-CN" dirty="0"/>
          </a:p>
          <a:p>
            <a:r>
              <a:rPr lang="zh-CN" altLang="en-US" dirty="0"/>
              <a:t>教师：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教师信息已有备案，不会通过网络进行违法活动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节约时间</a:t>
            </a:r>
            <a:endParaRPr lang="en-US" altLang="zh-CN" dirty="0"/>
          </a:p>
          <a:p>
            <a:r>
              <a:rPr lang="zh-CN" altLang="en-US" dirty="0"/>
              <a:t>管理员：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万一课程重复，导致数据库信息错乱重复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存在教师账号盗失风险，影响网站管理</a:t>
            </a:r>
            <a:endParaRPr lang="en-US" altLang="zh-CN" dirty="0"/>
          </a:p>
          <a:p>
            <a:r>
              <a:rPr lang="zh-CN" altLang="en-US" b="1" dirty="0"/>
              <a:t>解决</a:t>
            </a:r>
            <a:r>
              <a:rPr lang="zh-CN" altLang="en-US" dirty="0"/>
              <a:t>：教师可以立即开课，但需要账号验证，若管理员发现问题，可以立即暂停课程并重新审核。</a:t>
            </a:r>
          </a:p>
        </p:txBody>
      </p:sp>
    </p:spTree>
    <p:extLst>
      <p:ext uri="{BB962C8B-B14F-4D97-AF65-F5344CB8AC3E}">
        <p14:creationId xmlns:p14="http://schemas.microsoft.com/office/powerpoint/2010/main" val="228846177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需求优先级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647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7" cy="584767"/>
              <a:chOff x="5043488" y="475173"/>
              <a:chExt cx="420952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7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需求优先级（部分）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7E473E3E-D8FB-4A1A-AA47-FF7B1F636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33945"/>
              </p:ext>
            </p:extLst>
          </p:nvPr>
        </p:nvGraphicFramePr>
        <p:xfrm>
          <a:off x="4525940" y="1736807"/>
          <a:ext cx="3673224" cy="45275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2409">
                  <a:extLst>
                    <a:ext uri="{9D8B030D-6E8A-4147-A177-3AD203B41FA5}">
                      <a16:colId xmlns:a16="http://schemas.microsoft.com/office/drawing/2014/main" val="467881820"/>
                    </a:ext>
                  </a:extLst>
                </a:gridCol>
                <a:gridCol w="306822">
                  <a:extLst>
                    <a:ext uri="{9D8B030D-6E8A-4147-A177-3AD203B41FA5}">
                      <a16:colId xmlns:a16="http://schemas.microsoft.com/office/drawing/2014/main" val="152606361"/>
                    </a:ext>
                  </a:extLst>
                </a:gridCol>
                <a:gridCol w="304229">
                  <a:extLst>
                    <a:ext uri="{9D8B030D-6E8A-4147-A177-3AD203B41FA5}">
                      <a16:colId xmlns:a16="http://schemas.microsoft.com/office/drawing/2014/main" val="798146150"/>
                    </a:ext>
                  </a:extLst>
                </a:gridCol>
                <a:gridCol w="244161">
                  <a:extLst>
                    <a:ext uri="{9D8B030D-6E8A-4147-A177-3AD203B41FA5}">
                      <a16:colId xmlns:a16="http://schemas.microsoft.com/office/drawing/2014/main" val="1609548935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704511013"/>
                    </a:ext>
                  </a:extLst>
                </a:gridCol>
                <a:gridCol w="303798">
                  <a:extLst>
                    <a:ext uri="{9D8B030D-6E8A-4147-A177-3AD203B41FA5}">
                      <a16:colId xmlns:a16="http://schemas.microsoft.com/office/drawing/2014/main" val="1484187461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1536168521"/>
                    </a:ext>
                  </a:extLst>
                </a:gridCol>
                <a:gridCol w="309415">
                  <a:extLst>
                    <a:ext uri="{9D8B030D-6E8A-4147-A177-3AD203B41FA5}">
                      <a16:colId xmlns:a16="http://schemas.microsoft.com/office/drawing/2014/main" val="2712111239"/>
                    </a:ext>
                  </a:extLst>
                </a:gridCol>
                <a:gridCol w="416587">
                  <a:extLst>
                    <a:ext uri="{9D8B030D-6E8A-4147-A177-3AD203B41FA5}">
                      <a16:colId xmlns:a16="http://schemas.microsoft.com/office/drawing/2014/main" val="2157770121"/>
                    </a:ext>
                  </a:extLst>
                </a:gridCol>
                <a:gridCol w="428687">
                  <a:extLst>
                    <a:ext uri="{9D8B030D-6E8A-4147-A177-3AD203B41FA5}">
                      <a16:colId xmlns:a16="http://schemas.microsoft.com/office/drawing/2014/main" val="3068111906"/>
                    </a:ext>
                  </a:extLst>
                </a:gridCol>
              </a:tblGrid>
              <a:tr h="114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相对权重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1384517297"/>
                  </a:ext>
                </a:extLst>
              </a:tr>
              <a:tr h="3515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特性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 dirty="0">
                          <a:effectLst/>
                        </a:rPr>
                        <a:t>相对收益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相对损失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总价值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价值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相对成本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成本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相对风险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风险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优先级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076833280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3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52791598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0.1460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8082106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0.1423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0.2465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0.3754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9838871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9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1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0.3452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0.3718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906700883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1.0123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85002654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管理员进入用户审批界面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0.1898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1.8317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218047856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130342709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68665630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0.8332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86001081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管理员进入论坛管理界面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0.3406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0.1972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1.1659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62425632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管理员进入课程管理界面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2.0116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4442361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管理员进入公告发布界面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6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0.2959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0.5385 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962050444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F4A3E02-8EA1-4AA1-8FE0-4CB3409EF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52254"/>
              </p:ext>
            </p:extLst>
          </p:nvPr>
        </p:nvGraphicFramePr>
        <p:xfrm>
          <a:off x="0" y="1724354"/>
          <a:ext cx="3991250" cy="5929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8977">
                  <a:extLst>
                    <a:ext uri="{9D8B030D-6E8A-4147-A177-3AD203B41FA5}">
                      <a16:colId xmlns:a16="http://schemas.microsoft.com/office/drawing/2014/main" val="2810739821"/>
                    </a:ext>
                  </a:extLst>
                </a:gridCol>
                <a:gridCol w="347840">
                  <a:extLst>
                    <a:ext uri="{9D8B030D-6E8A-4147-A177-3AD203B41FA5}">
                      <a16:colId xmlns:a16="http://schemas.microsoft.com/office/drawing/2014/main" val="1880013958"/>
                    </a:ext>
                  </a:extLst>
                </a:gridCol>
                <a:gridCol w="378149">
                  <a:extLst>
                    <a:ext uri="{9D8B030D-6E8A-4147-A177-3AD203B41FA5}">
                      <a16:colId xmlns:a16="http://schemas.microsoft.com/office/drawing/2014/main" val="3490860741"/>
                    </a:ext>
                  </a:extLst>
                </a:gridCol>
                <a:gridCol w="379112">
                  <a:extLst>
                    <a:ext uri="{9D8B030D-6E8A-4147-A177-3AD203B41FA5}">
                      <a16:colId xmlns:a16="http://schemas.microsoft.com/office/drawing/2014/main" val="3570502225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205730641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3645863384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001874848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234852953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59438900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056026226"/>
                    </a:ext>
                  </a:extLst>
                </a:gridCol>
              </a:tblGrid>
              <a:tr h="30337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相对权重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3651728306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特性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相对收益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相对损失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总价值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价值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相对成本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成本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 dirty="0">
                          <a:effectLst/>
                        </a:rPr>
                        <a:t>相对风险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风险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优先级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264847416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教师进入个人中心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0.2595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1.3282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241078857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教师退出教师身份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0.2959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0.3347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21651771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教师显示头板块“搜索”框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0.2271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0.3627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82722778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教师隐藏头板块“搜索”框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0.1946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0.4023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1655105580"/>
                  </a:ext>
                </a:extLst>
              </a:tr>
              <a:tr h="3057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教师返回首页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0.2757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0.9499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09418069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教师进行全站搜索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0.3083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58814634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教师进入课程目录界面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0.3452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0.4544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617614807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教师进入软工论坛界面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0.1946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0.3677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53452098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教师进入资源下载界面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0.2108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0.0986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0.4410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9046435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532DFD0-9CBE-421D-A5EE-E1798AD8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851920"/>
              </p:ext>
            </p:extLst>
          </p:nvPr>
        </p:nvGraphicFramePr>
        <p:xfrm>
          <a:off x="8420110" y="1695837"/>
          <a:ext cx="3770303" cy="4599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13100">
                  <a:extLst>
                    <a:ext uri="{9D8B030D-6E8A-4147-A177-3AD203B41FA5}">
                      <a16:colId xmlns:a16="http://schemas.microsoft.com/office/drawing/2014/main" val="1626159430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3764870593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681771328"/>
                    </a:ext>
                  </a:extLst>
                </a:gridCol>
                <a:gridCol w="349489">
                  <a:extLst>
                    <a:ext uri="{9D8B030D-6E8A-4147-A177-3AD203B41FA5}">
                      <a16:colId xmlns:a16="http://schemas.microsoft.com/office/drawing/2014/main" val="1766178036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437590530"/>
                    </a:ext>
                  </a:extLst>
                </a:gridCol>
                <a:gridCol w="317465">
                  <a:extLst>
                    <a:ext uri="{9D8B030D-6E8A-4147-A177-3AD203B41FA5}">
                      <a16:colId xmlns:a16="http://schemas.microsoft.com/office/drawing/2014/main" val="3566915087"/>
                    </a:ext>
                  </a:extLst>
                </a:gridCol>
                <a:gridCol w="436959">
                  <a:extLst>
                    <a:ext uri="{9D8B030D-6E8A-4147-A177-3AD203B41FA5}">
                      <a16:colId xmlns:a16="http://schemas.microsoft.com/office/drawing/2014/main" val="2914117865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710162868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35936643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573470572"/>
                    </a:ext>
                  </a:extLst>
                </a:gridCol>
              </a:tblGrid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392792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学生查看教师介绍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0.2172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494269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学生下载课程资料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0.1479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0.4920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419420125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学生查看历史答疑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4069462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学生进入答疑课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0.4851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710828293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学生在答疑课里讨论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0.4108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114945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学生进入课程论坛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0.3321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0.4132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663360687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62351080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学生查看课程链接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0.3731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90248915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学生搜索该门课程的内容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0.0474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0.6609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16916597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学生举报课程资料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0.1423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0.7642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275652844"/>
                  </a:ext>
                </a:extLst>
              </a:tr>
              <a:tr h="505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学生查看排序在后面的课程公告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0.2465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0.3688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55474298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0.3093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928778583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0.2846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0.6771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158550266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学生取消发帖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0.8998 </a:t>
                      </a:r>
                      <a:endParaRPr lang="zh-CN" sz="8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230704666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D600B3EA-C4BF-434F-8D01-EFB133639040}"/>
              </a:ext>
            </a:extLst>
          </p:cNvPr>
          <p:cNvSpPr txBox="1"/>
          <p:nvPr/>
        </p:nvSpPr>
        <p:spPr>
          <a:xfrm>
            <a:off x="1496291" y="135774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教师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B3CB6F-AA6C-4B00-8734-34CE06B79992}"/>
              </a:ext>
            </a:extLst>
          </p:cNvPr>
          <p:cNvSpPr txBox="1"/>
          <p:nvPr/>
        </p:nvSpPr>
        <p:spPr>
          <a:xfrm>
            <a:off x="6022109" y="135774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管理员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D5AFAF-A83C-46CD-99E5-3B42A3220F61}"/>
              </a:ext>
            </a:extLst>
          </p:cNvPr>
          <p:cNvSpPr txBox="1"/>
          <p:nvPr/>
        </p:nvSpPr>
        <p:spPr>
          <a:xfrm>
            <a:off x="10455593" y="13265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学生</a:t>
            </a:r>
          </a:p>
        </p:txBody>
      </p:sp>
    </p:spTree>
    <p:extLst>
      <p:ext uri="{BB962C8B-B14F-4D97-AF65-F5344CB8AC3E}">
        <p14:creationId xmlns:p14="http://schemas.microsoft.com/office/powerpoint/2010/main" val="3148377936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2978421" cy="584767"/>
              <a:chOff x="5043488" y="475173"/>
              <a:chExt cx="2978421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606154" y="475173"/>
                <a:ext cx="141575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用例图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BE271F-FE6E-4A2D-8513-8863807AE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36" y="1844181"/>
            <a:ext cx="3834716" cy="407248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025018-670C-46A7-AFD0-8F10A3045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102" y="2796649"/>
            <a:ext cx="800000" cy="14095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4D09D8A-91C2-4A04-8D83-AB90C40B9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768" y="2320458"/>
            <a:ext cx="1371429" cy="23619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E5EC8B4-67DF-4DF5-A7E8-645618E50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773" y="1844181"/>
            <a:ext cx="4890857" cy="409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0229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非功能需求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170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388790" cy="584767"/>
              <a:chOff x="5043488" y="475173"/>
              <a:chExt cx="338879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19578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非功能需求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BF70E12-5A2D-4C54-85B5-5DA5026E2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614843"/>
              </p:ext>
            </p:extLst>
          </p:nvPr>
        </p:nvGraphicFramePr>
        <p:xfrm>
          <a:off x="3471068" y="1494638"/>
          <a:ext cx="5248276" cy="731520"/>
        </p:xfrm>
        <a:graphic>
          <a:graphicData uri="http://schemas.openxmlformats.org/drawingml/2006/table">
            <a:tbl>
              <a:tblPr firstRow="1" firstCol="1" bandRow="1"/>
              <a:tblGrid>
                <a:gridCol w="2624138">
                  <a:extLst>
                    <a:ext uri="{9D8B030D-6E8A-4147-A177-3AD203B41FA5}">
                      <a16:colId xmlns:a16="http://schemas.microsoft.com/office/drawing/2014/main" val="1059967908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37998130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接口信息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655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操作系统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Linux-generic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内核版本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3.8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58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Apache5.5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785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MySql5.5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755172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B71700B0-5B36-47B5-B6C4-EF4B9BD397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495273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.2.1 </a:t>
            </a:r>
            <a:r>
              <a:rPr kumimoji="0" lang="zh-CN" altLang="en-US" sz="1500" b="1" i="0" u="none" strike="noStrike" cap="none" normalizeH="0" baseline="0" bmk="_Toc1033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C4CDA949-E74A-46B4-83E4-CB0AB9404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837"/>
              </p:ext>
            </p:extLst>
          </p:nvPr>
        </p:nvGraphicFramePr>
        <p:xfrm>
          <a:off x="3471068" y="2634806"/>
          <a:ext cx="5248276" cy="731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264942927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83047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9823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操作系统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 XP/Vista/7/8/10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Linux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Mac OS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3166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浏览器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Internet Explore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Firefox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Chrome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019213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F269DB50-E210-4E3C-8B3C-B43789A96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619224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.2.2 </a:t>
            </a:r>
            <a:r>
              <a:rPr kumimoji="0" lang="zh-CN" altLang="en-US" sz="1500" b="1" i="0" u="none" strike="noStrike" cap="none" normalizeH="0" baseline="0" dirty="0" bmk="_Toc11322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CEB7418-DE58-48FF-9C3E-83D4EC61F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982085"/>
              </p:ext>
            </p:extLst>
          </p:nvPr>
        </p:nvGraphicFramePr>
        <p:xfrm>
          <a:off x="3469482" y="3866414"/>
          <a:ext cx="5219700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048">
                  <a:extLst>
                    <a:ext uri="{9D8B030D-6E8A-4147-A177-3AD203B41FA5}">
                      <a16:colId xmlns:a16="http://schemas.microsoft.com/office/drawing/2014/main" val="1307759126"/>
                    </a:ext>
                  </a:extLst>
                </a:gridCol>
                <a:gridCol w="2593652">
                  <a:extLst>
                    <a:ext uri="{9D8B030D-6E8A-4147-A177-3AD203B41FA5}">
                      <a16:colId xmlns:a16="http://schemas.microsoft.com/office/drawing/2014/main" val="18585058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84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HP Z800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3406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磁盘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SCSI </a:t>
                      </a:r>
                      <a:r>
                        <a:rPr lang="zh-CN" sz="1200" kern="100">
                          <a:effectLst/>
                        </a:rPr>
                        <a:t>接口、转速</a:t>
                      </a:r>
                      <a:r>
                        <a:rPr lang="en-US" sz="1200" kern="100">
                          <a:effectLst/>
                        </a:rPr>
                        <a:t> 10000 </a:t>
                      </a:r>
                      <a:r>
                        <a:rPr lang="zh-CN" sz="1200" kern="100">
                          <a:effectLst/>
                        </a:rPr>
                        <a:t>转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秒以上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004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浙江大学城市学院校园网（</a:t>
                      </a:r>
                      <a:r>
                        <a:rPr lang="en-US" sz="1200" kern="100">
                          <a:effectLst/>
                        </a:rPr>
                        <a:t>L2TP</a:t>
                      </a:r>
                      <a:r>
                        <a:rPr lang="zh-CN" sz="1200" kern="100">
                          <a:effectLst/>
                        </a:rPr>
                        <a:t>）、</a:t>
                      </a:r>
                      <a:r>
                        <a:rPr lang="en-US" sz="1200" kern="100">
                          <a:effectLst/>
                        </a:rPr>
                        <a:t>100M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765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备份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数据备份采用</a:t>
                      </a:r>
                      <a:r>
                        <a:rPr lang="en-US" sz="1200" kern="100" dirty="0">
                          <a:effectLst/>
                        </a:rPr>
                        <a:t> RAID5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4359052"/>
                  </a:ext>
                </a:extLst>
              </a:tr>
            </a:tbl>
          </a:graphicData>
        </a:graphic>
      </p:graphicFrame>
      <p:sp>
        <p:nvSpPr>
          <p:cNvPr id="24" name="Rectangle 4">
            <a:extLst>
              <a:ext uri="{FF2B5EF4-FFF2-40B4-BE49-F238E27FC236}">
                <a16:creationId xmlns:a16="http://schemas.microsoft.com/office/drawing/2014/main" id="{C3A9B53D-AC14-467E-8D71-54A9432C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7" y="3858629"/>
            <a:ext cx="12190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.3.1 </a:t>
            </a:r>
            <a:r>
              <a:rPr kumimoji="0" lang="zh-CN" altLang="en-US" sz="1500" b="1" i="0" u="none" strike="noStrike" cap="none" normalizeH="0" baseline="0" dirty="0" bmk="_Toc1974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19FA736-A529-47AC-A973-72747038C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302047"/>
              </p:ext>
            </p:extLst>
          </p:nvPr>
        </p:nvGraphicFramePr>
        <p:xfrm>
          <a:off x="3440906" y="5640625"/>
          <a:ext cx="5248276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108724864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547445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43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当前主流配置即可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360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显卡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分别率</a:t>
                      </a:r>
                      <a:r>
                        <a:rPr lang="en-US" sz="1200" kern="100">
                          <a:effectLst/>
                        </a:rPr>
                        <a:t> 1024*768 </a:t>
                      </a:r>
                      <a:r>
                        <a:rPr lang="zh-CN" sz="1200" kern="100">
                          <a:effectLst/>
                        </a:rPr>
                        <a:t>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46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浙江大学城市学院校园网（</a:t>
                      </a:r>
                      <a:r>
                        <a:rPr lang="en-US" sz="1200" kern="100" dirty="0">
                          <a:effectLst/>
                        </a:rPr>
                        <a:t>L2TP</a:t>
                      </a:r>
                      <a:r>
                        <a:rPr lang="zh-CN" sz="1200" kern="100" dirty="0">
                          <a:effectLst/>
                        </a:rPr>
                        <a:t>）、</a:t>
                      </a:r>
                      <a:r>
                        <a:rPr lang="en-US" sz="1200" kern="100" dirty="0">
                          <a:effectLst/>
                        </a:rPr>
                        <a:t>10M </a:t>
                      </a:r>
                      <a:r>
                        <a:rPr lang="zh-CN" sz="1200" kern="100" dirty="0">
                          <a:effectLst/>
                        </a:rPr>
                        <a:t>以上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3766753"/>
                  </a:ext>
                </a:extLst>
              </a:tr>
            </a:tbl>
          </a:graphicData>
        </a:graphic>
      </p:graphicFrame>
      <p:sp>
        <p:nvSpPr>
          <p:cNvPr id="26" name="Rectangle 5">
            <a:extLst>
              <a:ext uri="{FF2B5EF4-FFF2-40B4-BE49-F238E27FC236}">
                <a16:creationId xmlns:a16="http://schemas.microsoft.com/office/drawing/2014/main" id="{9513891F-29ED-4AD2-9401-B4CB7663B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6" y="5640625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.3.2 </a:t>
            </a:r>
            <a:r>
              <a:rPr kumimoji="0" lang="zh-CN" altLang="en-US" sz="1500" b="1" i="0" u="none" strike="noStrike" cap="none" normalizeH="0" baseline="0" dirty="0" bmk="_Toc16121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7095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0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测试用例，用户手册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643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测试用例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294B2-52A7-4383-B96C-D0236BAC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4" y="1386091"/>
            <a:ext cx="4620000" cy="54066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9A9A6A3-8D02-4091-868F-9F905E5F9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911" y="1432875"/>
            <a:ext cx="2157143" cy="5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5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13342" y="18394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Vision &amp; Scope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用户手册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C5E355-2B16-47D8-A50A-B287E77F6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12" y="1572685"/>
            <a:ext cx="1944572" cy="50918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3C3FE7D-C1A5-4160-AAD5-4EAD28F6C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957" y="1309018"/>
            <a:ext cx="4665715" cy="5619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FC0568-17ED-4F09-B1BE-F9E33D48B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668" y="1480830"/>
            <a:ext cx="1736381" cy="556133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355FEEA-7CD6-482C-A7F2-CEA2C29AD2B8}"/>
              </a:ext>
            </a:extLst>
          </p:cNvPr>
          <p:cNvSpPr txBox="1"/>
          <p:nvPr/>
        </p:nvSpPr>
        <p:spPr>
          <a:xfrm>
            <a:off x="1393939" y="1572685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APP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77D7F7-B84E-4DED-A54F-46F959D89981}"/>
              </a:ext>
            </a:extLst>
          </p:cNvPr>
          <p:cNvSpPr txBox="1"/>
          <p:nvPr/>
        </p:nvSpPr>
        <p:spPr>
          <a:xfrm>
            <a:off x="4666097" y="15726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网页</a:t>
            </a:r>
          </a:p>
        </p:txBody>
      </p:sp>
    </p:spTree>
    <p:extLst>
      <p:ext uri="{BB962C8B-B14F-4D97-AF65-F5344CB8AC3E}">
        <p14:creationId xmlns:p14="http://schemas.microsoft.com/office/powerpoint/2010/main" val="606918326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269744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其他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22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参考文献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4F167E-7E73-4441-9CCE-F9B365518BA4}"/>
              </a:ext>
            </a:extLst>
          </p:cNvPr>
          <p:cNvSpPr/>
          <p:nvPr/>
        </p:nvSpPr>
        <p:spPr>
          <a:xfrm>
            <a:off x="2032000" y="2604683"/>
            <a:ext cx="863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《软件需求（第三版）》清华大学出版社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Karl </a:t>
            </a:r>
            <a:r>
              <a:rPr lang="en-US" altLang="zh-CN" dirty="0" err="1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Wiegers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Joy Beatty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978-7-302-42682-0  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2016.3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IT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项目管理（第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版）》机械工业出版社 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Kathy Schwalbe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著；孙新波，朱珠，贾建锋译。国际书码号：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978-7-111-58233-5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2017.10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需求工程计划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V0.8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愿景与范围文档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软件需求规格说明书模板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C2-PRD-</a:t>
            </a:r>
            <a:r>
              <a:rPr lang="zh-CN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项目描述</a:t>
            </a:r>
          </a:p>
        </p:txBody>
      </p:sp>
    </p:spTree>
    <p:extLst>
      <p:ext uri="{BB962C8B-B14F-4D97-AF65-F5344CB8AC3E}">
        <p14:creationId xmlns:p14="http://schemas.microsoft.com/office/powerpoint/2010/main" val="3552127654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31303"/>
            <a:ext cx="7519988" cy="759009"/>
            <a:chOff x="2320698" y="560331"/>
            <a:chExt cx="7519988" cy="759009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60331"/>
              <a:ext cx="2296121" cy="538601"/>
              <a:chOff x="5043488" y="515938"/>
              <a:chExt cx="2296121" cy="538601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667375" y="515938"/>
                <a:ext cx="1672234" cy="538601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lvl="0" eaLnBrk="1" hangingPunct="1">
                  <a:buNone/>
                </a:pPr>
                <a:r>
                  <a:rPr lang="zh-CN" altLang="en-US" sz="29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小组分工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12" name="椭圆 11"/>
          <p:cNvSpPr/>
          <p:nvPr/>
        </p:nvSpPr>
        <p:spPr>
          <a:xfrm>
            <a:off x="9840996" y="2346996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胡锦波</a:t>
            </a:r>
          </a:p>
        </p:txBody>
      </p:sp>
      <p:sp>
        <p:nvSpPr>
          <p:cNvPr id="13" name="椭圆 12"/>
          <p:cNvSpPr/>
          <p:nvPr/>
        </p:nvSpPr>
        <p:spPr>
          <a:xfrm>
            <a:off x="2754807" y="2346995"/>
            <a:ext cx="2164977" cy="216497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115513" y="2346996"/>
            <a:ext cx="2164977" cy="216497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480664" y="2347630"/>
            <a:ext cx="2164977" cy="21649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31"/>
          <p:cNvSpPr txBox="1"/>
          <p:nvPr/>
        </p:nvSpPr>
        <p:spPr>
          <a:xfrm>
            <a:off x="3231751" y="2751892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87%</a:t>
            </a:r>
          </a:p>
        </p:txBody>
      </p:sp>
      <p:sp>
        <p:nvSpPr>
          <p:cNvPr id="31" name="文本框 32"/>
          <p:cNvSpPr txBox="1"/>
          <p:nvPr/>
        </p:nvSpPr>
        <p:spPr>
          <a:xfrm>
            <a:off x="5773425" y="2752000"/>
            <a:ext cx="102870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</a:rPr>
              <a:t>86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%</a:t>
            </a:r>
          </a:p>
        </p:txBody>
      </p:sp>
      <p:sp>
        <p:nvSpPr>
          <p:cNvPr id="32" name="文本框 33"/>
          <p:cNvSpPr txBox="1"/>
          <p:nvPr/>
        </p:nvSpPr>
        <p:spPr>
          <a:xfrm>
            <a:off x="7810244" y="2751892"/>
            <a:ext cx="157126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86.5%</a:t>
            </a:r>
          </a:p>
        </p:txBody>
      </p:sp>
      <p:sp>
        <p:nvSpPr>
          <p:cNvPr id="33" name="文本框 34"/>
          <p:cNvSpPr txBox="1"/>
          <p:nvPr/>
        </p:nvSpPr>
        <p:spPr>
          <a:xfrm>
            <a:off x="1203377" y="384578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34" name="文本框 35"/>
          <p:cNvSpPr txBox="1"/>
          <p:nvPr/>
        </p:nvSpPr>
        <p:spPr>
          <a:xfrm>
            <a:off x="3400342" y="370354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彭慧铭</a:t>
            </a:r>
          </a:p>
        </p:txBody>
      </p:sp>
      <p:sp>
        <p:nvSpPr>
          <p:cNvPr id="35" name="文本框 36"/>
          <p:cNvSpPr txBox="1"/>
          <p:nvPr/>
        </p:nvSpPr>
        <p:spPr>
          <a:xfrm>
            <a:off x="5838225" y="3734658"/>
            <a:ext cx="720090" cy="3067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李逸欢</a:t>
            </a:r>
          </a:p>
        </p:txBody>
      </p:sp>
      <p:sp>
        <p:nvSpPr>
          <p:cNvPr id="36" name="文本框 37"/>
          <p:cNvSpPr txBox="1"/>
          <p:nvPr/>
        </p:nvSpPr>
        <p:spPr>
          <a:xfrm>
            <a:off x="8274566" y="3703543"/>
            <a:ext cx="64262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林鑫</a:t>
            </a:r>
          </a:p>
        </p:txBody>
      </p:sp>
      <p:sp>
        <p:nvSpPr>
          <p:cNvPr id="37" name="文本框 38"/>
          <p:cNvSpPr txBox="1"/>
          <p:nvPr/>
        </p:nvSpPr>
        <p:spPr>
          <a:xfrm>
            <a:off x="625727" y="4615607"/>
            <a:ext cx="2348720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用户手册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整合文字编写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8" name="文本框 39"/>
          <p:cNvSpPr txBox="1"/>
          <p:nvPr/>
        </p:nvSpPr>
        <p:spPr>
          <a:xfrm>
            <a:off x="3026108" y="4378334"/>
            <a:ext cx="1620957" cy="24314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制作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PPT</a:t>
            </a:r>
          </a:p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测试用例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9" name="文本框 40"/>
          <p:cNvSpPr txBox="1"/>
          <p:nvPr/>
        </p:nvSpPr>
        <p:spPr>
          <a:xfrm>
            <a:off x="5395855" y="5155001"/>
            <a:ext cx="1980029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网页端原型</a:t>
            </a:r>
          </a:p>
        </p:txBody>
      </p:sp>
      <p:sp>
        <p:nvSpPr>
          <p:cNvPr id="4" name="椭圆 3"/>
          <p:cNvSpPr/>
          <p:nvPr/>
        </p:nvSpPr>
        <p:spPr>
          <a:xfrm>
            <a:off x="288056" y="2347631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41"/>
          <p:cNvSpPr txBox="1"/>
          <p:nvPr/>
        </p:nvSpPr>
        <p:spPr>
          <a:xfrm>
            <a:off x="7793061" y="5155001"/>
            <a:ext cx="185820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APP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端原型</a:t>
            </a:r>
          </a:p>
        </p:txBody>
      </p:sp>
      <p:sp>
        <p:nvSpPr>
          <p:cNvPr id="5" name="文本框 33"/>
          <p:cNvSpPr txBox="1"/>
          <p:nvPr/>
        </p:nvSpPr>
        <p:spPr>
          <a:xfrm>
            <a:off x="10318892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88%</a:t>
            </a:r>
          </a:p>
        </p:txBody>
      </p:sp>
      <p:sp>
        <p:nvSpPr>
          <p:cNvPr id="6" name="文本框 33"/>
          <p:cNvSpPr txBox="1"/>
          <p:nvPr/>
        </p:nvSpPr>
        <p:spPr>
          <a:xfrm>
            <a:off x="643397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89%</a:t>
            </a:r>
          </a:p>
        </p:txBody>
      </p:sp>
      <p:sp>
        <p:nvSpPr>
          <p:cNvPr id="16" name="文本框 35"/>
          <p:cNvSpPr txBox="1"/>
          <p:nvPr/>
        </p:nvSpPr>
        <p:spPr>
          <a:xfrm>
            <a:off x="934002" y="3734658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18" name="文本框 41"/>
          <p:cNvSpPr txBox="1"/>
          <p:nvPr/>
        </p:nvSpPr>
        <p:spPr>
          <a:xfrm>
            <a:off x="10318892" y="4916977"/>
            <a:ext cx="1620957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用例需求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顺序图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 bldLvl="0" animBg="1"/>
      <p:bldP spid="15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" grpId="0" bldLvl="0" animBg="1"/>
      <p:bldP spid="40" grpId="0" bldLvl="0" animBg="1"/>
      <p:bldP spid="5" grpId="0" bldLvl="0" animBg="1"/>
      <p:bldP spid="6" grpId="0" bldLvl="0" animBg="1"/>
      <p:bldP spid="16" grpId="0" bldLvl="0" animBg="1"/>
      <p:bldP spid="18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A_标题 1"/>
          <p:cNvSpPr txBox="1"/>
          <p:nvPr>
            <p:custDataLst>
              <p:tags r:id="rId1"/>
            </p:custDataLst>
          </p:nvPr>
        </p:nvSpPr>
        <p:spPr>
          <a:xfrm>
            <a:off x="997718" y="2796266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</a:t>
            </a:r>
            <a:r>
              <a:rPr lang="zh-CN" altLang="en-US" sz="6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r>
              <a:rPr lang="en-US" altLang="zh-CN" sz="68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68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PA_副标题 2"/>
          <p:cNvSpPr txBox="1"/>
          <p:nvPr>
            <p:custDataLst>
              <p:tags r:id="rId2"/>
            </p:custDataLst>
          </p:nvPr>
        </p:nvSpPr>
        <p:spPr>
          <a:xfrm>
            <a:off x="1911999" y="4073021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小组制作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Group 38"/>
          <p:cNvGrpSpPr/>
          <p:nvPr/>
        </p:nvGrpSpPr>
        <p:grpSpPr>
          <a:xfrm flipH="1">
            <a:off x="5390680" y="5890640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27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8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9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0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1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2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2320698" y="2141752"/>
            <a:ext cx="75199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业务需求：</a:t>
            </a:r>
            <a:r>
              <a:rPr lang="zh-CN" altLang="zh-CN" sz="2400" dirty="0"/>
              <a:t>为了使软件工程系列课程可以办得出色，使学生能够获得最多的资料，使学生及时的了解世界需求工程的最新动态，以及学生和教师的有效地沟通，我们认为，作为学生需要一个与教师及同学之间相互交流，及获取资料的平台；还有一些同学并没有选这几门课，但是也想了解项目管理，需求工程，统一建模的相关知识，以备到时决定该选不选这门课程。所以我们构思做一个软件工程教学、学习、交流的垂直社区型网站。</a:t>
            </a:r>
          </a:p>
        </p:txBody>
      </p: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1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28C95D1-C1D1-4C8B-A69B-E5C3ABBE3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457" y="1756140"/>
            <a:ext cx="6222726" cy="410771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关联图</a:t>
            </a:r>
          </a:p>
        </p:txBody>
      </p:sp>
    </p:spTree>
    <p:extLst>
      <p:ext uri="{BB962C8B-B14F-4D97-AF65-F5344CB8AC3E}">
        <p14:creationId xmlns:p14="http://schemas.microsoft.com/office/powerpoint/2010/main" val="4166722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特性树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2AFCEF-B11D-45B5-899E-C3F571BA8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096" y="2661162"/>
            <a:ext cx="7291448" cy="28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968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用户群分类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3E7BBCD-ACA5-4F98-98E3-F92816966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305465"/>
              </p:ext>
            </p:extLst>
          </p:nvPr>
        </p:nvGraphicFramePr>
        <p:xfrm>
          <a:off x="1219725" y="2197380"/>
          <a:ext cx="9750961" cy="299136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826161">
                  <a:extLst>
                    <a:ext uri="{9D8B030D-6E8A-4147-A177-3AD203B41FA5}">
                      <a16:colId xmlns:a16="http://schemas.microsoft.com/office/drawing/2014/main" val="2064998444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186480152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12164783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用户群分类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用户角色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用户描述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832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客户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项目发起人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本项目的项目发起人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2840523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直接用户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教师用户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软件工程系列课程授课教师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35334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学生用户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正在参与软件工程系列课程的学生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7591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游客用户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对软件工程系列课程有兴趣的，非本专业内的学生或其他人员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49659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>
                          <a:effectLst/>
                        </a:rPr>
                        <a:t>管理员用户</a:t>
                      </a:r>
                      <a:endParaRPr lang="zh-CN" sz="24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2400" dirty="0">
                          <a:effectLst/>
                        </a:rPr>
                        <a:t>负责网站维护、用户信息管理、交流区内容审核管理的人员</a:t>
                      </a:r>
                      <a:endParaRPr lang="zh-CN" sz="24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9169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03075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用户代表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4B44074-18D4-4610-912D-D82E467D6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083090"/>
              </p:ext>
            </p:extLst>
          </p:nvPr>
        </p:nvGraphicFramePr>
        <p:xfrm>
          <a:off x="2955636" y="1510545"/>
          <a:ext cx="6086766" cy="5001553"/>
        </p:xfrm>
        <a:graphic>
          <a:graphicData uri="http://schemas.openxmlformats.org/drawingml/2006/table">
            <a:tbl>
              <a:tblPr firstRow="1" firstCol="1" bandRow="1"/>
              <a:tblGrid>
                <a:gridCol w="769809">
                  <a:extLst>
                    <a:ext uri="{9D8B030D-6E8A-4147-A177-3AD203B41FA5}">
                      <a16:colId xmlns:a16="http://schemas.microsoft.com/office/drawing/2014/main" val="1217189716"/>
                    </a:ext>
                  </a:extLst>
                </a:gridCol>
                <a:gridCol w="769809">
                  <a:extLst>
                    <a:ext uri="{9D8B030D-6E8A-4147-A177-3AD203B41FA5}">
                      <a16:colId xmlns:a16="http://schemas.microsoft.com/office/drawing/2014/main" val="3587101739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2159515003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819070725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778288864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980021012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1955283719"/>
                    </a:ext>
                  </a:extLst>
                </a:gridCol>
                <a:gridCol w="773613">
                  <a:extLst>
                    <a:ext uri="{9D8B030D-6E8A-4147-A177-3AD203B41FA5}">
                      <a16:colId xmlns:a16="http://schemas.microsoft.com/office/drawing/2014/main" val="1770112196"/>
                    </a:ext>
                  </a:extLst>
                </a:gridCol>
              </a:tblGrid>
              <a:tr h="4202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用户群分类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用户角色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用户描述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选择理由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用户代表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电话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315300"/>
                  </a:ext>
                </a:extLst>
              </a:tr>
              <a:tr h="6145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项目发起人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项目的发起方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作为项目发起方对项目有深刻的理解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62533"/>
                  </a:ext>
                </a:extLst>
              </a:tr>
              <a:tr h="1238247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直接用户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教师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软件需求分析课程授课教师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拥有多年教学经验，参与过相关项目开发，能提出建设性意见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026418"/>
                  </a:ext>
                </a:extLst>
              </a:tr>
              <a:tr h="10343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选择软件需求分析课程的学生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学习认真，对网站相关课程感兴趣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李俊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31601391@stu.zucc.edu.cn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15988127765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sleep Li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352302"/>
                  </a:ext>
                </a:extLst>
              </a:tr>
              <a:tr h="12356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负责网站后台维护，主内、内容审核以及身份认证的工作人员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有担任管理员的经历，能提供宝贵意见和建议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潘琳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ohllin@163.com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plpl1016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80927"/>
                  </a:ext>
                </a:extLst>
              </a:tr>
              <a:tr h="4585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游客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未注册网站的浏览者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对项目有兴趣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刘向辉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Slxxxxy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114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854447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1379</Words>
  <Application>Microsoft Office PowerPoint</Application>
  <PresentationFormat>自定义</PresentationFormat>
  <Paragraphs>661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34</vt:i4>
      </vt:variant>
    </vt:vector>
  </HeadingPairs>
  <TitlesOfParts>
    <vt:vector size="57" baseType="lpstr">
      <vt:lpstr>ITC Avant Garde Std Bk</vt:lpstr>
      <vt:lpstr>LiHei Pro</vt:lpstr>
      <vt:lpstr>Signika</vt:lpstr>
      <vt:lpstr>等线</vt:lpstr>
      <vt:lpstr>等线 Light</vt:lpstr>
      <vt:lpstr>方正姚体</vt:lpstr>
      <vt:lpstr>迷你简汉真广标</vt:lpstr>
      <vt:lpstr>宋体</vt:lpstr>
      <vt:lpstr>微软雅黑</vt:lpstr>
      <vt:lpstr>Arial</vt:lpstr>
      <vt:lpstr>Calibri</vt:lpstr>
      <vt:lpstr>Calibri Light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keywords>http:/www.ypppt.com</cp:keywords>
  <dc:description>http://www.ypppt.com/</dc:description>
  <cp:lastModifiedBy>鑫 林</cp:lastModifiedBy>
  <cp:revision>1012</cp:revision>
  <dcterms:created xsi:type="dcterms:W3CDTF">2015-12-01T09:06:00Z</dcterms:created>
  <dcterms:modified xsi:type="dcterms:W3CDTF">2019-01-02T10:43:05Z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